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57" r:id="rId3"/>
    <p:sldId id="275" r:id="rId4"/>
    <p:sldId id="265" r:id="rId5"/>
    <p:sldId id="266" r:id="rId6"/>
    <p:sldId id="267" r:id="rId7"/>
    <p:sldId id="269" r:id="rId8"/>
    <p:sldId id="268" r:id="rId9"/>
    <p:sldId id="276" r:id="rId10"/>
    <p:sldId id="277" r:id="rId11"/>
    <p:sldId id="270" r:id="rId12"/>
    <p:sldId id="272" r:id="rId13"/>
    <p:sldId id="273" r:id="rId14"/>
    <p:sldId id="274" r:id="rId15"/>
    <p:sldId id="264" r:id="rId16"/>
  </p:sldIdLst>
  <p:sldSz cx="9144000" cy="6858000" type="screen4x3"/>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8DCE"/>
    <a:srgbClr val="4629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46F890A9-2807-4EBB-B81D-B2AA78EC7F39}" styleName="Stijl, donker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9" autoAdjust="0"/>
    <p:restoredTop sz="94615" autoAdjust="0"/>
  </p:normalViewPr>
  <p:slideViewPr>
    <p:cSldViewPr>
      <p:cViewPr>
        <p:scale>
          <a:sx n="90" d="100"/>
          <a:sy n="90" d="100"/>
        </p:scale>
        <p:origin x="-810" y="7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569A006-EBB2-4C91-8CA7-F33897BB504F}" type="datetimeFigureOut">
              <a:rPr lang="nl-NL" smtClean="0"/>
              <a:t>8-10-2014</a:t>
            </a:fld>
            <a:endParaRPr lang="nl-NL"/>
          </a:p>
        </p:txBody>
      </p:sp>
      <p:sp>
        <p:nvSpPr>
          <p:cNvPr id="4" name="Tijdelijke aanduiding voor voet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F7E9938A-B015-4695-9431-2931419173C1}" type="slidenum">
              <a:rPr lang="nl-NL" smtClean="0"/>
              <a:t>‹nr.›</a:t>
            </a:fld>
            <a:endParaRPr lang="nl-NL"/>
          </a:p>
        </p:txBody>
      </p:sp>
    </p:spTree>
    <p:extLst>
      <p:ext uri="{BB962C8B-B14F-4D97-AF65-F5344CB8AC3E}">
        <p14:creationId xmlns:p14="http://schemas.microsoft.com/office/powerpoint/2010/main" val="4770733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83DEFF4-D4C6-9E46-9113-C464AE31E92B}" type="datetimeFigureOut">
              <a:rPr lang="nl-NL" smtClean="0"/>
              <a:pPr/>
              <a:t>8-10-2014</a:t>
            </a:fld>
            <a:endParaRPr lang="nl-NL"/>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B969F5E-BF15-DD4D-A029-856E13411DC4}" type="slidenum">
              <a:rPr lang="nl-NL" smtClean="0"/>
              <a:pPr/>
              <a:t>‹nr.›</a:t>
            </a:fld>
            <a:endParaRPr lang="nl-NL"/>
          </a:p>
        </p:txBody>
      </p:sp>
    </p:spTree>
    <p:extLst>
      <p:ext uri="{BB962C8B-B14F-4D97-AF65-F5344CB8AC3E}">
        <p14:creationId xmlns:p14="http://schemas.microsoft.com/office/powerpoint/2010/main" val="30738415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10</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11</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12</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13</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14</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15</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2</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3</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4</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5</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6</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7</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8</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9</a:t>
            </a:fld>
            <a:endParaRPr lang="nl-NL"/>
          </a:p>
        </p:txBody>
      </p:sp>
    </p:spTree>
    <p:extLst>
      <p:ext uri="{BB962C8B-B14F-4D97-AF65-F5344CB8AC3E}">
        <p14:creationId xmlns:p14="http://schemas.microsoft.com/office/powerpoint/2010/main" val="2720309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83568" y="476672"/>
            <a:ext cx="6622504" cy="1080120"/>
          </a:xfrm>
        </p:spPr>
        <p:txBody>
          <a:bodyPr/>
          <a:lstStyle>
            <a:lvl1pPr algn="l">
              <a:defRPr b="1" baseline="0">
                <a:solidFill>
                  <a:srgbClr val="462916"/>
                </a:solidFill>
                <a:latin typeface="Arial" pitchFamily="34" charset="0"/>
                <a:cs typeface="Arial" pitchFamily="34" charset="0"/>
              </a:defRPr>
            </a:lvl1pPr>
          </a:lstStyle>
          <a:p>
            <a:r>
              <a:rPr lang="nl-NL" dirty="0" smtClean="0"/>
              <a:t>Titel presentatie</a:t>
            </a:r>
            <a:endParaRPr lang="nl-NL" dirty="0"/>
          </a:p>
        </p:txBody>
      </p:sp>
      <p:sp>
        <p:nvSpPr>
          <p:cNvPr id="3" name="Ondertitel 2"/>
          <p:cNvSpPr>
            <a:spLocks noGrp="1"/>
          </p:cNvSpPr>
          <p:nvPr>
            <p:ph type="subTitle" idx="1" hasCustomPrompt="1"/>
          </p:nvPr>
        </p:nvSpPr>
        <p:spPr>
          <a:xfrm>
            <a:off x="683568" y="1628800"/>
            <a:ext cx="6624736" cy="4536504"/>
          </a:xfrm>
        </p:spPr>
        <p:txBody>
          <a:bodyPr>
            <a:normAutofit/>
          </a:bodyPr>
          <a:lstStyle>
            <a:lvl1pPr marL="0" indent="0" algn="l">
              <a:buNone/>
              <a:defRPr sz="2400">
                <a:solidFill>
                  <a:srgbClr val="462916"/>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Tekst bewerken</a:t>
            </a:r>
            <a:endParaRPr lang="nl-NL" dirty="0"/>
          </a:p>
        </p:txBody>
      </p:sp>
      <p:sp>
        <p:nvSpPr>
          <p:cNvPr id="4" name="Tijdelijke aanduiding voor datum 3"/>
          <p:cNvSpPr>
            <a:spLocks noGrp="1"/>
          </p:cNvSpPr>
          <p:nvPr>
            <p:ph type="dt" sz="half" idx="10"/>
          </p:nvPr>
        </p:nvSpPr>
        <p:spPr>
          <a:xfrm>
            <a:off x="683568" y="6356350"/>
            <a:ext cx="2133600" cy="365125"/>
          </a:xfrm>
        </p:spPr>
        <p:txBody>
          <a:bodyPr/>
          <a:lstStyle>
            <a:lvl1pPr>
              <a:defRPr>
                <a:solidFill>
                  <a:srgbClr val="462916"/>
                </a:solidFill>
                <a:latin typeface="Arial" pitchFamily="34" charset="0"/>
                <a:cs typeface="Arial" pitchFamily="34" charset="0"/>
              </a:defRPr>
            </a:lvl1pPr>
          </a:lstStyle>
          <a:p>
            <a:fld id="{378E8D99-14FB-4157-BE6C-BEEC31BD1017}" type="datetimeFigureOut">
              <a:rPr lang="nl-NL" smtClean="0"/>
              <a:pPr/>
              <a:t>8-10-2014</a:t>
            </a:fld>
            <a:endParaRPr lang="nl-NL"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485800"/>
            <a:ext cx="7139136" cy="1143000"/>
          </a:xfrm>
          <a:prstGeom prst="rect">
            <a:avLst/>
          </a:prstGeom>
        </p:spPr>
        <p:txBody>
          <a:bodyPr vert="horz" lIns="91440" tIns="45720" rIns="91440" bIns="45720" rtlCol="0" anchor="ctr">
            <a:normAutofit/>
          </a:bodyPr>
          <a:lstStyle/>
          <a:p>
            <a:r>
              <a:rPr lang="nl-NL" dirty="0" smtClean="0"/>
              <a:t>Titel presentatie</a:t>
            </a:r>
            <a:endParaRPr lang="nl-NL" dirty="0"/>
          </a:p>
        </p:txBody>
      </p:sp>
      <p:sp>
        <p:nvSpPr>
          <p:cNvPr id="3" name="Tijdelijke aanduiding voor tekst 2"/>
          <p:cNvSpPr>
            <a:spLocks noGrp="1"/>
          </p:cNvSpPr>
          <p:nvPr>
            <p:ph type="body" idx="1"/>
          </p:nvPr>
        </p:nvSpPr>
        <p:spPr>
          <a:xfrm>
            <a:off x="457200" y="1916832"/>
            <a:ext cx="7139136" cy="4209331"/>
          </a:xfrm>
          <a:prstGeom prst="rect">
            <a:avLst/>
          </a:prstGeom>
        </p:spPr>
        <p:txBody>
          <a:bodyPr vert="horz" lIns="91440" tIns="45720" rIns="91440" bIns="45720" rtlCol="0">
            <a:normAutofit/>
          </a:bodyPr>
          <a:lstStyle/>
          <a:p>
            <a:pPr lvl="0"/>
            <a:r>
              <a:rPr lang="nl-NL" dirty="0" smtClean="0"/>
              <a:t>Klik om de modelstijlen te bewerken</a:t>
            </a:r>
          </a:p>
          <a:p>
            <a:pPr lvl="0"/>
            <a:endParaRPr lang="nl-NL" dirty="0" smtClean="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462916"/>
                </a:solidFill>
                <a:latin typeface="Arial" pitchFamily="34" charset="0"/>
                <a:cs typeface="Arial" pitchFamily="34" charset="0"/>
              </a:defRPr>
            </a:lvl1pPr>
          </a:lstStyle>
          <a:p>
            <a:fld id="{378E8D99-14FB-4157-BE6C-BEEC31BD1017}" type="datetimeFigureOut">
              <a:rPr lang="nl-NL" smtClean="0"/>
              <a:pPr/>
              <a:t>8-10-2014</a:t>
            </a:fld>
            <a:endParaRPr lang="nl-NL" dirty="0"/>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spcBef>
          <a:spcPct val="0"/>
        </a:spcBef>
        <a:buNone/>
        <a:defRPr sz="4400" b="1" kern="1200">
          <a:solidFill>
            <a:srgbClr val="462916"/>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None/>
        <a:defRPr sz="2800" kern="1200">
          <a:solidFill>
            <a:srgbClr val="462916"/>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maken.wikiwijs.nl/bestanden/247399/Les%204%20voor%20iedere%20plant%20het%20juiste%20dieet%202.rtf"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http://maken.wikiwijs.nl/bestanden/246991/Bemesting%20niveau%203.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Bodemvruchtbaarheid</a:t>
            </a:r>
            <a:endParaRPr lang="nl-NL" sz="2700" i="1" dirty="0"/>
          </a:p>
        </p:txBody>
      </p:sp>
      <p:sp>
        <p:nvSpPr>
          <p:cNvPr id="3" name="Ondertitel 2"/>
          <p:cNvSpPr>
            <a:spLocks noGrp="1"/>
          </p:cNvSpPr>
          <p:nvPr>
            <p:ph type="subTitle" idx="1"/>
          </p:nvPr>
        </p:nvSpPr>
        <p:spPr>
          <a:xfrm>
            <a:off x="395536" y="2132856"/>
            <a:ext cx="7128792" cy="3240360"/>
          </a:xfrm>
        </p:spPr>
        <p:txBody>
          <a:bodyPr>
            <a:normAutofit/>
          </a:bodyPr>
          <a:lstStyle/>
          <a:p>
            <a:endParaRPr lang="nl-NL" sz="1600" dirty="0"/>
          </a:p>
          <a:p>
            <a:pPr algn="ctr"/>
            <a:r>
              <a:rPr lang="nl-NL" sz="1600" dirty="0" smtClean="0"/>
              <a:t>test</a:t>
            </a:r>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a:p>
          <a:p>
            <a:pPr algn="ctr"/>
            <a:endParaRPr lang="nl-NL" sz="16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1268760"/>
            <a:ext cx="3721936" cy="4856584"/>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De zuurgraad pH</a:t>
            </a:r>
            <a:endParaRPr lang="nl-NL" sz="2700" i="1" dirty="0"/>
          </a:p>
        </p:txBody>
      </p:sp>
      <p:sp>
        <p:nvSpPr>
          <p:cNvPr id="3" name="Ondertitel 2"/>
          <p:cNvSpPr>
            <a:spLocks noGrp="1"/>
          </p:cNvSpPr>
          <p:nvPr>
            <p:ph type="subTitle" idx="1"/>
          </p:nvPr>
        </p:nvSpPr>
        <p:spPr>
          <a:xfrm>
            <a:off x="467544" y="1700808"/>
            <a:ext cx="7128792" cy="3816424"/>
          </a:xfrm>
        </p:spPr>
        <p:txBody>
          <a:bodyPr>
            <a:normAutofit/>
          </a:bodyPr>
          <a:lstStyle/>
          <a:p>
            <a:pPr algn="ctr"/>
            <a:r>
              <a:rPr lang="nl-NL" sz="1600" dirty="0" smtClean="0"/>
              <a:t>De belangrijkste meststoffen voor pH verlaging van de grond zijn:</a:t>
            </a:r>
          </a:p>
          <a:p>
            <a:pPr marL="285750" indent="-285750" algn="ctr">
              <a:buFont typeface="Arial" charset="0"/>
              <a:buChar char="•"/>
            </a:pPr>
            <a:r>
              <a:rPr lang="nl-NL" sz="1600" dirty="0" smtClean="0"/>
              <a:t>Veenproducten</a:t>
            </a:r>
          </a:p>
          <a:p>
            <a:pPr marL="285750" indent="-285750" algn="ctr">
              <a:buFont typeface="Arial" charset="0"/>
              <a:buChar char="•"/>
            </a:pPr>
            <a:r>
              <a:rPr lang="nl-NL" sz="1600" dirty="0" smtClean="0"/>
              <a:t>Bosstrooisel </a:t>
            </a:r>
          </a:p>
          <a:p>
            <a:pPr marL="285750" indent="-285750" algn="ctr">
              <a:buFont typeface="Arial" charset="0"/>
              <a:buChar char="•"/>
            </a:pPr>
            <a:r>
              <a:rPr lang="nl-NL" sz="1600" dirty="0" smtClean="0"/>
              <a:t>Heidestrooisel</a:t>
            </a:r>
          </a:p>
          <a:p>
            <a:pPr marL="285750" indent="-285750" algn="ctr">
              <a:buFont typeface="Arial" charset="0"/>
              <a:buChar char="•"/>
            </a:pPr>
            <a:endParaRPr lang="nl-NL" sz="1600" dirty="0"/>
          </a:p>
          <a:p>
            <a:pPr algn="ctr"/>
            <a:endParaRPr lang="nl-NL" sz="1600" dirty="0" smtClean="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3429000"/>
            <a:ext cx="4456113" cy="195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2766723"/>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De zoutconcentratie EC</a:t>
            </a:r>
            <a:endParaRPr lang="nl-NL" sz="2700" i="1" dirty="0"/>
          </a:p>
        </p:txBody>
      </p:sp>
      <p:sp>
        <p:nvSpPr>
          <p:cNvPr id="3" name="Ondertitel 2"/>
          <p:cNvSpPr>
            <a:spLocks noGrp="1"/>
          </p:cNvSpPr>
          <p:nvPr>
            <p:ph type="subTitle" idx="1"/>
          </p:nvPr>
        </p:nvSpPr>
        <p:spPr>
          <a:xfrm>
            <a:off x="539552" y="1628800"/>
            <a:ext cx="7128792" cy="3816424"/>
          </a:xfrm>
        </p:spPr>
        <p:txBody>
          <a:bodyPr>
            <a:normAutofit/>
          </a:bodyPr>
          <a:lstStyle/>
          <a:p>
            <a:pPr algn="ctr"/>
            <a:r>
              <a:rPr lang="nl-NL" sz="1600" dirty="0" smtClean="0"/>
              <a:t>De zoutconcentratie in de grond geeft in de intensieve tuinbouwteelten zoals de groente-, bloemen- en de potplantenteelt en in de boomteelt (bij de containerteelt) vaak aanleiding tot problemen, doordat:</a:t>
            </a:r>
          </a:p>
          <a:p>
            <a:pPr algn="ctr"/>
            <a:endParaRPr lang="nl-NL" sz="1600" dirty="0" smtClean="0"/>
          </a:p>
          <a:p>
            <a:pPr marL="285750" indent="-285750" algn="ctr">
              <a:buFont typeface="Arial" charset="0"/>
              <a:buChar char="•"/>
            </a:pPr>
            <a:r>
              <a:rPr lang="nl-NL" sz="1600" dirty="0" smtClean="0"/>
              <a:t>De bemesting nogal intensief is.</a:t>
            </a:r>
          </a:p>
          <a:p>
            <a:pPr marL="285750" indent="-285750" algn="ctr">
              <a:buFont typeface="Arial" charset="0"/>
              <a:buChar char="•"/>
            </a:pPr>
            <a:r>
              <a:rPr lang="nl-NL" sz="1600" dirty="0" smtClean="0"/>
              <a:t>Er veel water, waarin ballastzouten kunnen voorkomen, wordt gegeven.</a:t>
            </a:r>
            <a:endParaRPr lang="nl-NL" sz="1600" dirty="0" smtClean="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3933056"/>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9609484"/>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De zoutconcentratie EC</a:t>
            </a:r>
            <a:endParaRPr lang="nl-NL" sz="2700" i="1" dirty="0"/>
          </a:p>
        </p:txBody>
      </p:sp>
      <p:sp>
        <p:nvSpPr>
          <p:cNvPr id="3" name="Ondertitel 2"/>
          <p:cNvSpPr>
            <a:spLocks noGrp="1"/>
          </p:cNvSpPr>
          <p:nvPr>
            <p:ph type="subTitle" idx="1"/>
          </p:nvPr>
        </p:nvSpPr>
        <p:spPr>
          <a:xfrm>
            <a:off x="395536" y="1556792"/>
            <a:ext cx="7128792" cy="3816424"/>
          </a:xfrm>
        </p:spPr>
        <p:txBody>
          <a:bodyPr>
            <a:normAutofit/>
          </a:bodyPr>
          <a:lstStyle/>
          <a:p>
            <a:pPr algn="ctr"/>
            <a:r>
              <a:rPr lang="nl-NL" sz="1600" dirty="0" smtClean="0"/>
              <a:t>Vandaar dat het regelmatig meten van de EC van de grond bij deze teelten onontbeerlijk is. Een compilatie treedt op als het gewas ook nog sterk zoutgevoelig is.</a:t>
            </a:r>
          </a:p>
          <a:p>
            <a:pPr algn="ctr"/>
            <a:endParaRPr lang="nl-NL" sz="1600" dirty="0"/>
          </a:p>
          <a:p>
            <a:pPr algn="ctr"/>
            <a:r>
              <a:rPr lang="nl-NL" sz="1600" dirty="0" smtClean="0"/>
              <a:t>Zo mag men in de gerberateelt niet al te zwaar bemesten en moet het gebruik van </a:t>
            </a:r>
            <a:r>
              <a:rPr lang="nl-NL" sz="1600" dirty="0" err="1" smtClean="0"/>
              <a:t>zoutbevattende</a:t>
            </a:r>
            <a:r>
              <a:rPr lang="nl-NL" sz="1600" dirty="0" smtClean="0"/>
              <a:t> bodemverbeteraars als champignonmest beperkt blijven.</a:t>
            </a:r>
          </a:p>
          <a:p>
            <a:pPr algn="ctr"/>
            <a:endParaRPr lang="nl-NL" sz="1600" dirty="0"/>
          </a:p>
          <a:p>
            <a:pPr algn="ctr"/>
            <a:r>
              <a:rPr lang="nl-NL" sz="1600" dirty="0" smtClean="0"/>
              <a:t>Dankzij de beschikbaarheid van bruikbare EC meters kan de teler gemakkelijk zelf de EC van de grond of het substraat in de gaten houden.</a:t>
            </a:r>
            <a:endParaRPr lang="nl-NL" sz="1600" dirty="0" smtClean="0"/>
          </a:p>
        </p:txBody>
      </p:sp>
    </p:spTree>
    <p:extLst>
      <p:ext uri="{BB962C8B-B14F-4D97-AF65-F5344CB8AC3E}">
        <p14:creationId xmlns:p14="http://schemas.microsoft.com/office/powerpoint/2010/main" val="2452342982"/>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Het adsorptievermogen</a:t>
            </a:r>
            <a:endParaRPr lang="nl-NL" sz="2700" i="1" dirty="0"/>
          </a:p>
        </p:txBody>
      </p:sp>
      <p:sp>
        <p:nvSpPr>
          <p:cNvPr id="3" name="Ondertitel 2"/>
          <p:cNvSpPr>
            <a:spLocks noGrp="1"/>
          </p:cNvSpPr>
          <p:nvPr>
            <p:ph type="subTitle" idx="1"/>
          </p:nvPr>
        </p:nvSpPr>
        <p:spPr>
          <a:xfrm>
            <a:off x="395536" y="1556792"/>
            <a:ext cx="7128792" cy="3816424"/>
          </a:xfrm>
        </p:spPr>
        <p:txBody>
          <a:bodyPr>
            <a:normAutofit/>
          </a:bodyPr>
          <a:lstStyle/>
          <a:p>
            <a:pPr algn="ctr"/>
            <a:r>
              <a:rPr lang="nl-NL" sz="1600" dirty="0" smtClean="0"/>
              <a:t>Het adsorptievermogen van de grond wordt afgeleid uit het kleigehalte en het gehalte aan organische stof. Ervaring is hier voor de praktijk de beste leermeester.</a:t>
            </a:r>
          </a:p>
          <a:p>
            <a:pPr algn="ctr"/>
            <a:endParaRPr lang="nl-NL" sz="1600" dirty="0"/>
          </a:p>
          <a:p>
            <a:pPr algn="ctr"/>
            <a:r>
              <a:rPr lang="nl-NL" sz="1600" dirty="0" smtClean="0"/>
              <a:t>Helaas is het onderzoek naar het adsorptievermogen op praktijkschaal tot nu toe te kostbaar.</a:t>
            </a:r>
            <a:endParaRPr lang="nl-NL" sz="1600" dirty="0" smtClean="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789040"/>
            <a:ext cx="7800975"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2342982"/>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De afwezigheid van schadelijke stoffen</a:t>
            </a:r>
          </a:p>
        </p:txBody>
      </p:sp>
      <p:sp>
        <p:nvSpPr>
          <p:cNvPr id="3" name="Ondertitel 2"/>
          <p:cNvSpPr>
            <a:spLocks noGrp="1"/>
          </p:cNvSpPr>
          <p:nvPr>
            <p:ph type="subTitle" idx="1"/>
          </p:nvPr>
        </p:nvSpPr>
        <p:spPr>
          <a:xfrm>
            <a:off x="395536" y="1556792"/>
            <a:ext cx="7128792" cy="3816424"/>
          </a:xfrm>
        </p:spPr>
        <p:txBody>
          <a:bodyPr>
            <a:normAutofit/>
          </a:bodyPr>
          <a:lstStyle/>
          <a:p>
            <a:pPr algn="ctr"/>
            <a:endParaRPr lang="nl-NL" sz="1600" dirty="0" smtClean="0"/>
          </a:p>
          <a:p>
            <a:pPr algn="ctr"/>
            <a:r>
              <a:rPr lang="nl-NL" sz="1600" dirty="0" smtClean="0"/>
              <a:t>De afwezigheid van schadelijke stoffen blijft een moeilijke zaak. Door schade en schande wordt men wijzer. Enkele probleemgevallen van de laatste jaren zijn hoge gehalten aan zware metalen na het gebruik van rioolslib of havenslib.</a:t>
            </a:r>
            <a:endParaRPr lang="nl-NL" sz="1600" dirty="0" smtClean="0"/>
          </a:p>
        </p:txBody>
      </p:sp>
    </p:spTree>
    <p:extLst>
      <p:ext uri="{BB962C8B-B14F-4D97-AF65-F5344CB8AC3E}">
        <p14:creationId xmlns:p14="http://schemas.microsoft.com/office/powerpoint/2010/main" val="2149028953"/>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Theorie opdracht</a:t>
            </a:r>
            <a:endParaRPr lang="nl-NL" sz="2700" i="1" dirty="0"/>
          </a:p>
        </p:txBody>
      </p:sp>
      <p:sp>
        <p:nvSpPr>
          <p:cNvPr id="3" name="Ondertitel 2"/>
          <p:cNvSpPr>
            <a:spLocks noGrp="1"/>
          </p:cNvSpPr>
          <p:nvPr>
            <p:ph type="subTitle" idx="1"/>
          </p:nvPr>
        </p:nvSpPr>
        <p:spPr>
          <a:xfrm>
            <a:off x="395536" y="1556792"/>
            <a:ext cx="7128792" cy="3816424"/>
          </a:xfrm>
        </p:spPr>
        <p:txBody>
          <a:bodyPr>
            <a:normAutofit/>
          </a:bodyPr>
          <a:lstStyle/>
          <a:p>
            <a:pPr algn="ctr"/>
            <a:endParaRPr lang="nl-NL" sz="1600" b="1" dirty="0" smtClean="0"/>
          </a:p>
          <a:p>
            <a:pPr algn="ctr"/>
            <a:r>
              <a:rPr lang="nl-NL" sz="1600" b="1" dirty="0" smtClean="0"/>
              <a:t>Maak de volgende opdrachten:</a:t>
            </a:r>
          </a:p>
          <a:p>
            <a:pPr algn="ctr"/>
            <a:endParaRPr lang="nl-NL" sz="1600" b="1" dirty="0"/>
          </a:p>
          <a:p>
            <a:pPr algn="ctr"/>
            <a:r>
              <a:rPr lang="nl-NL" sz="1600" dirty="0" smtClean="0">
                <a:hlinkClick r:id="rId3"/>
              </a:rPr>
              <a:t>Niveau 2 Voor iedere plant het juiste dieet 2</a:t>
            </a:r>
            <a:endParaRPr lang="nl-NL" sz="1600" dirty="0" smtClean="0"/>
          </a:p>
          <a:p>
            <a:pPr algn="ctr"/>
            <a:r>
              <a:rPr lang="nl-NL" sz="1600" dirty="0" smtClean="0">
                <a:hlinkClick r:id="rId4"/>
              </a:rPr>
              <a:t>Niveau 3&amp;4 Hoofdstuk 1 van het boek</a:t>
            </a: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smtClean="0"/>
          </a:p>
          <a:p>
            <a:pPr algn="ctr"/>
            <a:endParaRPr lang="nl-NL" sz="1600" dirty="0"/>
          </a:p>
          <a:p>
            <a:pPr algn="ctr"/>
            <a:endParaRPr lang="nl-NL" sz="1600" dirty="0" smtClean="0"/>
          </a:p>
        </p:txBody>
      </p:sp>
    </p:spTree>
    <p:extLst>
      <p:ext uri="{BB962C8B-B14F-4D97-AF65-F5344CB8AC3E}">
        <p14:creationId xmlns:p14="http://schemas.microsoft.com/office/powerpoint/2010/main" val="612973156"/>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Inleiding</a:t>
            </a:r>
            <a:endParaRPr lang="nl-NL" sz="2700" i="1" dirty="0"/>
          </a:p>
        </p:txBody>
      </p:sp>
      <p:sp>
        <p:nvSpPr>
          <p:cNvPr id="3" name="Ondertitel 2"/>
          <p:cNvSpPr>
            <a:spLocks noGrp="1"/>
          </p:cNvSpPr>
          <p:nvPr>
            <p:ph type="subTitle" idx="1"/>
          </p:nvPr>
        </p:nvSpPr>
        <p:spPr>
          <a:xfrm>
            <a:off x="395536" y="1556792"/>
            <a:ext cx="7128792" cy="3816424"/>
          </a:xfrm>
        </p:spPr>
        <p:txBody>
          <a:bodyPr>
            <a:normAutofit/>
          </a:bodyPr>
          <a:lstStyle/>
          <a:p>
            <a:pPr algn="ctr"/>
            <a:r>
              <a:rPr lang="nl-NL" sz="1600" dirty="0" smtClean="0"/>
              <a:t>De </a:t>
            </a:r>
            <a:r>
              <a:rPr lang="nl-NL" sz="1600" b="1" dirty="0" smtClean="0"/>
              <a:t>bodemvruchtbaarheid</a:t>
            </a:r>
            <a:r>
              <a:rPr lang="nl-NL" sz="1600" dirty="0" smtClean="0"/>
              <a:t> is het vermogen van de grond dat ons in staat stelt regelmatig plantenteelt te laten plaatsvinden met een kwalitatief en kwantitatief acceptabel resultaat.</a:t>
            </a:r>
          </a:p>
          <a:p>
            <a:pPr algn="ctr"/>
            <a:endParaRPr lang="nl-NL" sz="1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2780928"/>
            <a:ext cx="3825205" cy="2568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3901253"/>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Inleiding</a:t>
            </a:r>
            <a:endParaRPr lang="nl-NL" sz="2700" i="1" dirty="0"/>
          </a:p>
        </p:txBody>
      </p:sp>
      <p:sp>
        <p:nvSpPr>
          <p:cNvPr id="3" name="Ondertitel 2"/>
          <p:cNvSpPr>
            <a:spLocks noGrp="1"/>
          </p:cNvSpPr>
          <p:nvPr>
            <p:ph type="subTitle" idx="1"/>
          </p:nvPr>
        </p:nvSpPr>
        <p:spPr>
          <a:xfrm>
            <a:off x="395536" y="1556792"/>
            <a:ext cx="7128792" cy="3816424"/>
          </a:xfrm>
        </p:spPr>
        <p:txBody>
          <a:bodyPr>
            <a:normAutofit/>
          </a:bodyPr>
          <a:lstStyle/>
          <a:p>
            <a:pPr algn="ctr"/>
            <a:r>
              <a:rPr lang="nl-NL" sz="1600" dirty="0" smtClean="0"/>
              <a:t>De </a:t>
            </a:r>
            <a:r>
              <a:rPr lang="nl-NL" sz="1600" b="1" dirty="0" smtClean="0"/>
              <a:t>bodemvruchtbaarheid</a:t>
            </a:r>
            <a:r>
              <a:rPr lang="nl-NL" sz="1600" dirty="0" smtClean="0"/>
              <a:t> van de grond is afhankelijk van een aantal bodemeigenschappen:</a:t>
            </a:r>
          </a:p>
          <a:p>
            <a:pPr algn="ctr"/>
            <a:endParaRPr lang="nl-NL" sz="1600" dirty="0" smtClean="0"/>
          </a:p>
          <a:p>
            <a:pPr marL="285750" indent="-285750" algn="ctr">
              <a:buFont typeface="Arial" charset="0"/>
              <a:buChar char="•"/>
            </a:pPr>
            <a:r>
              <a:rPr lang="nl-NL" sz="1600" dirty="0" smtClean="0"/>
              <a:t>De profieldiepte en de </a:t>
            </a:r>
            <a:r>
              <a:rPr lang="nl-NL" sz="1600" dirty="0" err="1" smtClean="0"/>
              <a:t>bewortelbaarheid</a:t>
            </a:r>
            <a:endParaRPr lang="nl-NL" sz="1600" dirty="0" smtClean="0"/>
          </a:p>
          <a:p>
            <a:pPr marL="285750" indent="-285750" algn="ctr">
              <a:buFont typeface="Arial" charset="0"/>
              <a:buChar char="•"/>
            </a:pPr>
            <a:r>
              <a:rPr lang="nl-NL" sz="1600" dirty="0" smtClean="0"/>
              <a:t>De structuur en de textuur</a:t>
            </a:r>
          </a:p>
          <a:p>
            <a:pPr marL="285750" indent="-285750" algn="ctr">
              <a:buFont typeface="Arial" charset="0"/>
              <a:buChar char="•"/>
            </a:pPr>
            <a:r>
              <a:rPr lang="nl-NL" sz="1600" dirty="0" smtClean="0"/>
              <a:t>De zuurgraad</a:t>
            </a:r>
          </a:p>
          <a:p>
            <a:pPr marL="285750" indent="-285750" algn="ctr">
              <a:buFont typeface="Arial" charset="0"/>
              <a:buChar char="•"/>
            </a:pPr>
            <a:r>
              <a:rPr lang="nl-NL" sz="1600" dirty="0" smtClean="0"/>
              <a:t>De zoutconcentratie</a:t>
            </a:r>
          </a:p>
          <a:p>
            <a:pPr marL="285750" indent="-285750" algn="ctr">
              <a:buFont typeface="Arial" charset="0"/>
              <a:buChar char="•"/>
            </a:pPr>
            <a:r>
              <a:rPr lang="nl-NL" sz="1600" dirty="0" smtClean="0"/>
              <a:t>Het gehalte aan beschikbare voedingselementen</a:t>
            </a:r>
          </a:p>
          <a:p>
            <a:pPr marL="285750" indent="-285750" algn="ctr">
              <a:buFont typeface="Arial" charset="0"/>
              <a:buChar char="•"/>
            </a:pPr>
            <a:r>
              <a:rPr lang="nl-NL" sz="1600" dirty="0" smtClean="0"/>
              <a:t>Het gehalte aan organische stof en het humusgehalte, het bodemleven</a:t>
            </a:r>
          </a:p>
          <a:p>
            <a:pPr marL="285750" indent="-285750" algn="ctr">
              <a:buFont typeface="Arial" charset="0"/>
              <a:buChar char="•"/>
            </a:pPr>
            <a:r>
              <a:rPr lang="nl-NL" sz="1600" dirty="0" smtClean="0"/>
              <a:t>Het adsorptievermogen van de grond</a:t>
            </a:r>
          </a:p>
          <a:p>
            <a:pPr marL="285750" indent="-285750" algn="ctr">
              <a:buFont typeface="Arial" charset="0"/>
              <a:buChar char="•"/>
            </a:pPr>
            <a:r>
              <a:rPr lang="nl-NL" sz="1600" dirty="0" smtClean="0"/>
              <a:t>De afwezigheid van schadelijke stoffen</a:t>
            </a:r>
            <a:endParaRPr lang="nl-NL" sz="1600" dirty="0" smtClean="0"/>
          </a:p>
        </p:txBody>
      </p:sp>
    </p:spTree>
    <p:extLst>
      <p:ext uri="{BB962C8B-B14F-4D97-AF65-F5344CB8AC3E}">
        <p14:creationId xmlns:p14="http://schemas.microsoft.com/office/powerpoint/2010/main" val="2583127019"/>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Profieldiepte en de </a:t>
            </a:r>
            <a:r>
              <a:rPr lang="nl-NL" sz="2700" i="1" dirty="0" err="1" smtClean="0"/>
              <a:t>bewortelbaarheid</a:t>
            </a:r>
            <a:endParaRPr lang="nl-NL" sz="2700" i="1" dirty="0"/>
          </a:p>
        </p:txBody>
      </p:sp>
      <p:sp>
        <p:nvSpPr>
          <p:cNvPr id="3" name="Ondertitel 2"/>
          <p:cNvSpPr>
            <a:spLocks noGrp="1"/>
          </p:cNvSpPr>
          <p:nvPr>
            <p:ph type="subTitle" idx="1"/>
          </p:nvPr>
        </p:nvSpPr>
        <p:spPr>
          <a:xfrm>
            <a:off x="395536" y="1556792"/>
            <a:ext cx="7128792" cy="3816424"/>
          </a:xfrm>
        </p:spPr>
        <p:txBody>
          <a:bodyPr>
            <a:normAutofit/>
          </a:bodyPr>
          <a:lstStyle/>
          <a:p>
            <a:pPr algn="ctr"/>
            <a:r>
              <a:rPr lang="nl-NL" sz="1600" dirty="0" smtClean="0"/>
              <a:t>De profieldiepte op zich zelf is geen garantie voor een goede wortelontwikkeling. Storende lagen mogen niet voorkomen.</a:t>
            </a:r>
          </a:p>
          <a:p>
            <a:pPr algn="ctr"/>
            <a:endParaRPr lang="nl-NL" sz="1600" dirty="0" smtClean="0"/>
          </a:p>
          <a:p>
            <a:pPr algn="ctr"/>
            <a:r>
              <a:rPr lang="nl-NL" sz="1600" dirty="0" smtClean="0"/>
              <a:t>De </a:t>
            </a:r>
            <a:r>
              <a:rPr lang="nl-NL" sz="1600" dirty="0" err="1" smtClean="0"/>
              <a:t>bewortelingsdiepte</a:t>
            </a:r>
            <a:r>
              <a:rPr lang="nl-NL" sz="1600" dirty="0" smtClean="0"/>
              <a:t> van de gewassen verschilt onderling. </a:t>
            </a:r>
            <a:r>
              <a:rPr lang="nl-NL" sz="1600" dirty="0" smtClean="0"/>
              <a:t>Gewassen met een penwortel wortelen ook dieper.</a:t>
            </a:r>
          </a:p>
          <a:p>
            <a:pPr algn="ctr"/>
            <a:endParaRPr lang="nl-NL" sz="1600"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344" y="4307243"/>
            <a:ext cx="2619375"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3592868"/>
            <a:ext cx="1847850"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3398532"/>
            <a:ext cx="1743075"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7962350"/>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De structuur en de textuur</a:t>
            </a:r>
            <a:endParaRPr lang="nl-NL" sz="2700" i="1" dirty="0"/>
          </a:p>
        </p:txBody>
      </p:sp>
      <p:sp>
        <p:nvSpPr>
          <p:cNvPr id="4" name="Ondertitel 3"/>
          <p:cNvSpPr>
            <a:spLocks noGrp="1"/>
          </p:cNvSpPr>
          <p:nvPr>
            <p:ph type="subTitle" idx="1"/>
          </p:nvPr>
        </p:nvSpPr>
        <p:spPr/>
        <p:txBody>
          <a:bodyPr>
            <a:normAutofit/>
          </a:bodyPr>
          <a:lstStyle/>
          <a:p>
            <a:r>
              <a:rPr lang="nl-NL" sz="1600" dirty="0" smtClean="0"/>
              <a:t>Voor de eisen die aan de structuur van de grond worden gesteld, moeten we denken aan de doorlaatbaarheid voor water, de mechanische weerstand voor de groeiende wortel en de gasuitwisseling. </a:t>
            </a:r>
            <a:endParaRPr lang="nl-NL" sz="1600" dirty="0"/>
          </a:p>
          <a:p>
            <a:endParaRPr lang="nl-NL" sz="1600" dirty="0" smtClean="0"/>
          </a:p>
          <a:p>
            <a:r>
              <a:rPr lang="nl-NL" sz="1600" dirty="0" smtClean="0"/>
              <a:t>Verder natuurlijk aan de hele waterhuishouding. Zeker belangrijk blijft het uitspoelgedrag van de bodem.</a:t>
            </a:r>
            <a:endParaRPr lang="nl-NL" sz="16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786" y="3861048"/>
            <a:ext cx="6292273" cy="2012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3573016"/>
            <a:ext cx="6870936" cy="2955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530105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ppt_x"/>
                                          </p:val>
                                        </p:tav>
                                        <p:tav tm="100000">
                                          <p:val>
                                            <p:strVal val="#ppt_x"/>
                                          </p:val>
                                        </p:tav>
                                      </p:tavLst>
                                    </p:anim>
                                    <p:anim calcmode="lin" valueType="num">
                                      <p:cBhvr additive="base">
                                        <p:cTn id="8"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De zuurgraad pH</a:t>
            </a:r>
            <a:endParaRPr lang="nl-NL" sz="2700" i="1" dirty="0"/>
          </a:p>
        </p:txBody>
      </p:sp>
      <p:sp>
        <p:nvSpPr>
          <p:cNvPr id="3" name="Ondertitel 2"/>
          <p:cNvSpPr>
            <a:spLocks noGrp="1"/>
          </p:cNvSpPr>
          <p:nvPr>
            <p:ph type="subTitle" idx="1"/>
          </p:nvPr>
        </p:nvSpPr>
        <p:spPr>
          <a:xfrm>
            <a:off x="395536" y="1556792"/>
            <a:ext cx="7128792" cy="3816424"/>
          </a:xfrm>
        </p:spPr>
        <p:txBody>
          <a:bodyPr>
            <a:normAutofit/>
          </a:bodyPr>
          <a:lstStyle/>
          <a:p>
            <a:pPr algn="ctr"/>
            <a:r>
              <a:rPr lang="nl-NL" sz="1600" dirty="0" smtClean="0"/>
              <a:t>De zuurgraad van de grond heeft een sterke invloed op:</a:t>
            </a:r>
          </a:p>
          <a:p>
            <a:pPr algn="ctr"/>
            <a:endParaRPr lang="nl-NL" sz="1600" dirty="0" smtClean="0"/>
          </a:p>
          <a:p>
            <a:pPr marL="285750" indent="-285750" algn="ctr">
              <a:buFont typeface="Arial" charset="0"/>
              <a:buChar char="•"/>
            </a:pPr>
            <a:r>
              <a:rPr lang="nl-NL" sz="1600" dirty="0" smtClean="0"/>
              <a:t>De structuur van klei- en zavelgronden</a:t>
            </a:r>
          </a:p>
          <a:p>
            <a:pPr marL="285750" indent="-285750" algn="ctr">
              <a:buFont typeface="Arial" charset="0"/>
              <a:buChar char="•"/>
            </a:pPr>
            <a:r>
              <a:rPr lang="nl-NL" sz="1600" dirty="0" smtClean="0"/>
              <a:t>De mineralisatiesnelheid van de organische stoffen</a:t>
            </a:r>
          </a:p>
          <a:p>
            <a:pPr marL="285750" indent="-285750" algn="ctr">
              <a:buFont typeface="Arial" charset="0"/>
              <a:buChar char="•"/>
            </a:pPr>
            <a:r>
              <a:rPr lang="nl-NL" sz="1600" dirty="0" smtClean="0"/>
              <a:t>De oplosbaarheid van fosfaat in de grond</a:t>
            </a:r>
          </a:p>
          <a:p>
            <a:pPr marL="285750" indent="-285750" algn="ctr">
              <a:buFont typeface="Arial" charset="0"/>
              <a:buChar char="•"/>
            </a:pPr>
            <a:r>
              <a:rPr lang="nl-NL" sz="1600" dirty="0" smtClean="0"/>
              <a:t>De oplosbaarheid van de zware metalen in de grond, onder andere de verbindingen van Fe en Mn</a:t>
            </a:r>
          </a:p>
          <a:p>
            <a:pPr marL="285750" indent="-285750" algn="ctr">
              <a:buFont typeface="Arial" charset="0"/>
              <a:buChar char="•"/>
            </a:pPr>
            <a:r>
              <a:rPr lang="nl-NL" sz="1600" dirty="0" smtClean="0"/>
              <a:t>De opneembaarheid van een aantal voedingselementen door de plant</a:t>
            </a:r>
          </a:p>
          <a:p>
            <a:pPr marL="285750" indent="-285750" algn="ctr">
              <a:buFont typeface="Arial" charset="0"/>
              <a:buChar char="•"/>
            </a:pPr>
            <a:r>
              <a:rPr lang="nl-NL" sz="1600" dirty="0" smtClean="0"/>
              <a:t>De uitspoeling van voedingselementen, zware metalen en bestrijdingsmiddelen.</a:t>
            </a:r>
            <a:endParaRPr lang="nl-NL" sz="1600"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4653136"/>
            <a:ext cx="5616624"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5920" y="4437112"/>
            <a:ext cx="6037287" cy="2653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5920" y="4509120"/>
            <a:ext cx="6037287"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5920" y="4470052"/>
            <a:ext cx="6214392" cy="1983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053328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De zuurgraad pH</a:t>
            </a:r>
            <a:endParaRPr lang="nl-NL" sz="2700" i="1" dirty="0"/>
          </a:p>
        </p:txBody>
      </p:sp>
      <p:sp>
        <p:nvSpPr>
          <p:cNvPr id="3" name="Ondertitel 2"/>
          <p:cNvSpPr>
            <a:spLocks noGrp="1"/>
          </p:cNvSpPr>
          <p:nvPr>
            <p:ph type="subTitle" idx="1"/>
          </p:nvPr>
        </p:nvSpPr>
        <p:spPr>
          <a:xfrm>
            <a:off x="395536" y="1556792"/>
            <a:ext cx="7128792" cy="3816424"/>
          </a:xfrm>
        </p:spPr>
        <p:txBody>
          <a:bodyPr>
            <a:normAutofit/>
          </a:bodyPr>
          <a:lstStyle/>
          <a:p>
            <a:pPr algn="ctr"/>
            <a:r>
              <a:rPr lang="nl-NL" sz="1600" dirty="0" smtClean="0"/>
              <a:t>De zuurgraad van de grond kan zowel verhoogd als verlaagd worden afhankelijk van de teelt of het teeltplan. </a:t>
            </a:r>
          </a:p>
          <a:p>
            <a:pPr algn="ctr"/>
            <a:endParaRPr lang="nl-NL" sz="1600" dirty="0"/>
          </a:p>
          <a:p>
            <a:pPr algn="ctr"/>
            <a:r>
              <a:rPr lang="nl-NL" sz="1600" dirty="0" smtClean="0"/>
              <a:t>Aangezien de grond een buffer is, is de hoeveelheid stof nodig voor een pH verandering aanzienlijk. </a:t>
            </a:r>
          </a:p>
          <a:p>
            <a:pPr algn="ctr"/>
            <a:endParaRPr lang="nl-NL" sz="1600" dirty="0"/>
          </a:p>
          <a:p>
            <a:pPr algn="ctr"/>
            <a:r>
              <a:rPr lang="nl-NL" sz="1600" dirty="0" smtClean="0"/>
              <a:t>In de praktijk wordt pH verhoging veel meer toegepast dan pH verlaging. Door natuurlijke processen, bv de uitspoeling van kalk, verzuurt de grond namelijk langzaam. De zure regen speelt ook een rol in het </a:t>
            </a:r>
            <a:r>
              <a:rPr lang="nl-NL" sz="1600" dirty="0" err="1" smtClean="0"/>
              <a:t>verzuringsproces</a:t>
            </a:r>
            <a:r>
              <a:rPr lang="nl-NL" sz="1600" dirty="0" smtClean="0"/>
              <a:t> van de grond. </a:t>
            </a:r>
          </a:p>
          <a:p>
            <a:pPr algn="ctr"/>
            <a:endParaRPr lang="nl-NL" sz="1600" dirty="0"/>
          </a:p>
          <a:p>
            <a:pPr algn="ctr"/>
            <a:r>
              <a:rPr lang="nl-NL" sz="1600" dirty="0" smtClean="0"/>
              <a:t>In de productietuinbouw wordt de grond een keer per 3 a 4 jaar bekalkt.</a:t>
            </a:r>
            <a:endParaRPr lang="nl-NL" sz="1600" dirty="0" smtClean="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4875632"/>
            <a:ext cx="2157799" cy="1467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4876033"/>
            <a:ext cx="1544034" cy="1544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640" y="4876033"/>
            <a:ext cx="1842889" cy="1316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9609484"/>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De zuurgraad pH</a:t>
            </a:r>
            <a:endParaRPr lang="nl-NL" sz="2700" i="1" dirty="0"/>
          </a:p>
        </p:txBody>
      </p:sp>
      <p:sp>
        <p:nvSpPr>
          <p:cNvPr id="3" name="Ondertitel 2"/>
          <p:cNvSpPr>
            <a:spLocks noGrp="1"/>
          </p:cNvSpPr>
          <p:nvPr>
            <p:ph type="subTitle" idx="1"/>
          </p:nvPr>
        </p:nvSpPr>
        <p:spPr>
          <a:xfrm>
            <a:off x="467544" y="1700808"/>
            <a:ext cx="7128792" cy="3816424"/>
          </a:xfrm>
        </p:spPr>
        <p:txBody>
          <a:bodyPr>
            <a:normAutofit/>
          </a:bodyPr>
          <a:lstStyle/>
          <a:p>
            <a:pPr algn="ctr"/>
            <a:r>
              <a:rPr lang="nl-NL" sz="1600" dirty="0" smtClean="0"/>
              <a:t>Bij de teelt in substraten verlaagt men de pH ook wel. Dit gebeurt b.v. in potgronden. </a:t>
            </a:r>
          </a:p>
          <a:p>
            <a:pPr algn="ctr"/>
            <a:r>
              <a:rPr lang="nl-NL" sz="1600" dirty="0" smtClean="0"/>
              <a:t>De Hortensiateelt vraagt een lage pH vanwege de blauwe kleur van de bloem. </a:t>
            </a:r>
          </a:p>
          <a:p>
            <a:pPr algn="ctr"/>
            <a:endParaRPr lang="nl-NL" sz="1600" dirty="0" smtClean="0"/>
          </a:p>
          <a:p>
            <a:pPr algn="ctr"/>
            <a:r>
              <a:rPr lang="nl-NL" sz="1600" dirty="0" smtClean="0"/>
              <a:t>De </a:t>
            </a:r>
            <a:r>
              <a:rPr lang="nl-NL" sz="1600" dirty="0" err="1" smtClean="0"/>
              <a:t>Ericaceae</a:t>
            </a:r>
            <a:r>
              <a:rPr lang="nl-NL" sz="1600" dirty="0" smtClean="0"/>
              <a:t> zijn </a:t>
            </a:r>
            <a:r>
              <a:rPr lang="nl-NL" sz="1600" dirty="0" err="1" smtClean="0"/>
              <a:t>zuurminnend</a:t>
            </a:r>
            <a:r>
              <a:rPr lang="nl-NL" sz="1600" dirty="0" smtClean="0"/>
              <a:t>, dat wil zeggen dat de gewenste pH ligt tussen 4,4 en 5,0 afhankelijk van de grondsoort. Enkele </a:t>
            </a:r>
            <a:r>
              <a:rPr lang="nl-NL" sz="1600" dirty="0" err="1" smtClean="0"/>
              <a:t>Ericaceae</a:t>
            </a:r>
            <a:r>
              <a:rPr lang="nl-NL" sz="1600" dirty="0" smtClean="0"/>
              <a:t> zijn: Erica, </a:t>
            </a:r>
            <a:r>
              <a:rPr lang="nl-NL" sz="1600" dirty="0" err="1" smtClean="0"/>
              <a:t>Rhododendron</a:t>
            </a:r>
            <a:r>
              <a:rPr lang="nl-NL" sz="1600" dirty="0" smtClean="0"/>
              <a:t>, Azalea, </a:t>
            </a:r>
            <a:r>
              <a:rPr lang="nl-NL" sz="1600" dirty="0" err="1" smtClean="0"/>
              <a:t>Calluna</a:t>
            </a:r>
            <a:r>
              <a:rPr lang="nl-NL" sz="1600" dirty="0" smtClean="0"/>
              <a:t> en Andromeda.</a:t>
            </a:r>
          </a:p>
          <a:p>
            <a:pPr algn="ctr"/>
            <a:endParaRPr lang="nl-NL" sz="1600" dirty="0" smtClean="0"/>
          </a:p>
          <a:p>
            <a:pPr algn="ctr"/>
            <a:r>
              <a:rPr lang="nl-NL" sz="1600" dirty="0" smtClean="0"/>
              <a:t>Andere boomkwekerijgewassen wensen een hogere </a:t>
            </a:r>
            <a:r>
              <a:rPr lang="nl-NL" sz="1600" dirty="0" err="1" smtClean="0"/>
              <a:t>pH.</a:t>
            </a:r>
            <a:r>
              <a:rPr lang="nl-NL" sz="1600" dirty="0" smtClean="0"/>
              <a:t> Veelal ligt deze tussen de 5,2 en 6,0. Enkele voorbeelden zijn: Acer, </a:t>
            </a:r>
            <a:r>
              <a:rPr lang="nl-NL" sz="1600" dirty="0" err="1" smtClean="0"/>
              <a:t>Betula</a:t>
            </a:r>
            <a:r>
              <a:rPr lang="nl-NL" sz="1600" dirty="0" smtClean="0"/>
              <a:t>, </a:t>
            </a:r>
            <a:r>
              <a:rPr lang="nl-NL" sz="1600" dirty="0" err="1" smtClean="0"/>
              <a:t>Chameacyparis</a:t>
            </a:r>
            <a:r>
              <a:rPr lang="nl-NL" sz="1600" dirty="0" smtClean="0"/>
              <a:t>, </a:t>
            </a:r>
            <a:r>
              <a:rPr lang="nl-NL" sz="1600" dirty="0" err="1" smtClean="0"/>
              <a:t>Juniperus</a:t>
            </a:r>
            <a:r>
              <a:rPr lang="nl-NL" sz="1600" dirty="0" smtClean="0"/>
              <a:t>, </a:t>
            </a:r>
            <a:r>
              <a:rPr lang="nl-NL" sz="1600" dirty="0" err="1" smtClean="0"/>
              <a:t>Pinus</a:t>
            </a:r>
            <a:r>
              <a:rPr lang="nl-NL" sz="1600" dirty="0" smtClean="0"/>
              <a:t>, Prunus, </a:t>
            </a:r>
            <a:r>
              <a:rPr lang="nl-NL" sz="1600" dirty="0" err="1" smtClean="0"/>
              <a:t>Populus</a:t>
            </a:r>
            <a:r>
              <a:rPr lang="nl-NL" sz="1600" dirty="0" smtClean="0"/>
              <a:t>, Rosa, </a:t>
            </a:r>
            <a:r>
              <a:rPr lang="nl-NL" sz="1600" dirty="0" err="1" smtClean="0"/>
              <a:t>Salix</a:t>
            </a:r>
            <a:r>
              <a:rPr lang="nl-NL" sz="1600" dirty="0" smtClean="0"/>
              <a:t> en </a:t>
            </a:r>
            <a:r>
              <a:rPr lang="nl-NL" sz="1600" dirty="0" err="1" smtClean="0"/>
              <a:t>Sorbus</a:t>
            </a:r>
            <a:r>
              <a:rPr lang="nl-NL" sz="1600" dirty="0" smtClean="0"/>
              <a:t>.</a:t>
            </a:r>
            <a:endParaRPr lang="nl-NL" sz="1600" dirty="0" smtClean="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6100" y="2073027"/>
            <a:ext cx="1697900" cy="1271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9609484"/>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De zuurgraad pH</a:t>
            </a:r>
            <a:endParaRPr lang="nl-NL" sz="2700" i="1" dirty="0"/>
          </a:p>
        </p:txBody>
      </p:sp>
      <p:sp>
        <p:nvSpPr>
          <p:cNvPr id="3" name="Ondertitel 2"/>
          <p:cNvSpPr>
            <a:spLocks noGrp="1"/>
          </p:cNvSpPr>
          <p:nvPr>
            <p:ph type="subTitle" idx="1"/>
          </p:nvPr>
        </p:nvSpPr>
        <p:spPr>
          <a:xfrm>
            <a:off x="467544" y="1700808"/>
            <a:ext cx="7128792" cy="3816424"/>
          </a:xfrm>
        </p:spPr>
        <p:txBody>
          <a:bodyPr>
            <a:normAutofit/>
          </a:bodyPr>
          <a:lstStyle/>
          <a:p>
            <a:pPr algn="ctr"/>
            <a:r>
              <a:rPr lang="nl-NL" sz="1600" dirty="0" smtClean="0"/>
              <a:t>De belangrijkste meststoffen voor pH verhoging van de grond zijn:</a:t>
            </a:r>
          </a:p>
          <a:p>
            <a:pPr marL="285750" indent="-285750" algn="ctr">
              <a:buFont typeface="Arial" charset="0"/>
              <a:buChar char="•"/>
            </a:pPr>
            <a:r>
              <a:rPr lang="nl-NL" sz="1600" dirty="0" smtClean="0"/>
              <a:t>Kalkmeststoffen</a:t>
            </a:r>
          </a:p>
          <a:p>
            <a:pPr marL="285750" indent="-285750" algn="ctr">
              <a:buFont typeface="Arial" charset="0"/>
              <a:buChar char="•"/>
            </a:pPr>
            <a:r>
              <a:rPr lang="nl-NL" sz="1600" dirty="0" smtClean="0"/>
              <a:t>Magnesiumhoudende kalkmeststoffen</a:t>
            </a:r>
          </a:p>
          <a:p>
            <a:pPr marL="285750" indent="-285750" algn="ctr">
              <a:buFont typeface="Arial" charset="0"/>
              <a:buChar char="•"/>
            </a:pPr>
            <a:r>
              <a:rPr lang="nl-NL" sz="1600" dirty="0" smtClean="0"/>
              <a:t>Schuimaarde</a:t>
            </a:r>
          </a:p>
          <a:p>
            <a:pPr marL="285750" indent="-285750" algn="ctr">
              <a:buFont typeface="Arial" charset="0"/>
              <a:buChar char="•"/>
            </a:pPr>
            <a:endParaRPr lang="nl-NL" sz="1600" dirty="0"/>
          </a:p>
          <a:p>
            <a:pPr algn="ctr"/>
            <a:r>
              <a:rPr lang="nl-NL" sz="1600" dirty="0" smtClean="0"/>
              <a:t>Minder belangrijk zijn:</a:t>
            </a:r>
          </a:p>
          <a:p>
            <a:pPr marL="285750" indent="-285750" algn="ctr">
              <a:buFont typeface="Arial" charset="0"/>
              <a:buChar char="•"/>
            </a:pPr>
            <a:r>
              <a:rPr lang="nl-NL" sz="1600" dirty="0" smtClean="0"/>
              <a:t>Thomasslakkenmeel</a:t>
            </a:r>
          </a:p>
          <a:p>
            <a:pPr marL="285750" indent="-285750" algn="ctr">
              <a:buFont typeface="Arial" charset="0"/>
              <a:buChar char="•"/>
            </a:pPr>
            <a:r>
              <a:rPr lang="nl-NL" sz="1600" dirty="0" smtClean="0"/>
              <a:t>Champignonmest</a:t>
            </a:r>
          </a:p>
          <a:p>
            <a:pPr algn="ctr"/>
            <a:endParaRPr lang="nl-NL" sz="1600" dirty="0"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4365104"/>
            <a:ext cx="4453111" cy="1957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6081287"/>
      </p:ext>
    </p:extLst>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2114</TotalTime>
  <Words>757</Words>
  <Application>Microsoft Office PowerPoint</Application>
  <PresentationFormat>Diavoorstelling (4:3)</PresentationFormat>
  <Paragraphs>114</Paragraphs>
  <Slides>15</Slides>
  <Notes>15</Notes>
  <HiddenSlides>0</HiddenSlides>
  <MMClips>0</MMClips>
  <ScaleCrop>false</ScaleCrop>
  <HeadingPairs>
    <vt:vector size="4" baseType="variant">
      <vt:variant>
        <vt:lpstr>Thema</vt:lpstr>
      </vt:variant>
      <vt:variant>
        <vt:i4>1</vt:i4>
      </vt:variant>
      <vt:variant>
        <vt:lpstr>Diatitels</vt:lpstr>
      </vt:variant>
      <vt:variant>
        <vt:i4>15</vt:i4>
      </vt:variant>
    </vt:vector>
  </HeadingPairs>
  <TitlesOfParts>
    <vt:vector size="16" baseType="lpstr">
      <vt:lpstr>Office-thema</vt:lpstr>
      <vt:lpstr>Bodemvruchtbaarheid</vt:lpstr>
      <vt:lpstr>Inleiding</vt:lpstr>
      <vt:lpstr>Inleiding</vt:lpstr>
      <vt:lpstr>Profieldiepte en de bewortelbaarheid</vt:lpstr>
      <vt:lpstr>De structuur en de textuur</vt:lpstr>
      <vt:lpstr>De zuurgraad pH</vt:lpstr>
      <vt:lpstr>De zuurgraad pH</vt:lpstr>
      <vt:lpstr>De zuurgraad pH</vt:lpstr>
      <vt:lpstr>De zuurgraad pH</vt:lpstr>
      <vt:lpstr>De zuurgraad pH</vt:lpstr>
      <vt:lpstr>De zoutconcentratie EC</vt:lpstr>
      <vt:lpstr>De zoutconcentratie EC</vt:lpstr>
      <vt:lpstr>Het adsorptievermogen</vt:lpstr>
      <vt:lpstr>De afwezigheid van schadelijke stoffen</vt:lpstr>
      <vt:lpstr>Theorie opdracht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Martijn</dc:creator>
  <cp:lastModifiedBy>Robert Soesman</cp:lastModifiedBy>
  <cp:revision>308</cp:revision>
  <cp:lastPrinted>2012-05-22T10:37:28Z</cp:lastPrinted>
  <dcterms:created xsi:type="dcterms:W3CDTF">2008-03-20T23:08:22Z</dcterms:created>
  <dcterms:modified xsi:type="dcterms:W3CDTF">2014-10-08T09:32:50Z</dcterms:modified>
</cp:coreProperties>
</file>